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BEF6D-E759-4352-B518-9157DE6189A0}" type="datetimeFigureOut">
              <a:rPr lang="en-US" smtClean="0"/>
              <a:pPr/>
              <a:t>12/18/2017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61AEC-BCAE-4C30-B203-40575C1380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D61AEC-BCAE-4C30-B203-40575C138029}"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F4931-F202-45C4-A778-27B434DBF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4931-F202-45C4-A778-27B434DBF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F4931-F202-45C4-A778-27B434DBF5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5A4E68-415C-40BF-A892-C99550390B17}" type="datetimeFigureOut">
              <a:rPr lang="en-US" smtClean="0"/>
              <a:pPr/>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F4931-F202-45C4-A778-27B434DBF56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5A4E68-415C-40BF-A892-C99550390B17}" type="datetimeFigureOut">
              <a:rPr lang="en-US" smtClean="0"/>
              <a:pPr/>
              <a:t>12/18/2017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F4931-F202-45C4-A778-27B434DBF56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التدريس الفعال </a:t>
            </a:r>
            <a:endParaRPr lang="en-US" dirty="0"/>
          </a:p>
        </p:txBody>
      </p:sp>
      <p:sp>
        <p:nvSpPr>
          <p:cNvPr id="3" name="Subtitle 2"/>
          <p:cNvSpPr>
            <a:spLocks noGrp="1"/>
          </p:cNvSpPr>
          <p:nvPr>
            <p:ph type="subTitle" idx="1"/>
          </p:nvPr>
        </p:nvSpPr>
        <p:spPr/>
        <p:txBody>
          <a:bodyPr>
            <a:normAutofit/>
          </a:bodyPr>
          <a:lstStyle/>
          <a:p>
            <a:r>
              <a:rPr lang="ar-SA" sz="3600" b="1" dirty="0" smtClean="0"/>
              <a:t>أ.م.د </a:t>
            </a:r>
            <a:r>
              <a:rPr lang="ar-SA" sz="3600" b="1" dirty="0" err="1" smtClean="0"/>
              <a:t>امل</a:t>
            </a:r>
            <a:r>
              <a:rPr lang="ar-SA" sz="3600" b="1" dirty="0" smtClean="0"/>
              <a:t> مهدي جبر </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مبادئ </a:t>
            </a:r>
            <a:r>
              <a:rPr lang="ar-SA" dirty="0" smtClean="0"/>
              <a:t>التدريس الفعال </a:t>
            </a:r>
            <a:endParaRPr lang="en-US" dirty="0"/>
          </a:p>
        </p:txBody>
      </p:sp>
      <p:sp>
        <p:nvSpPr>
          <p:cNvPr id="3" name="Content Placeholder 2"/>
          <p:cNvSpPr>
            <a:spLocks noGrp="1"/>
          </p:cNvSpPr>
          <p:nvPr>
            <p:ph idx="1"/>
          </p:nvPr>
        </p:nvSpPr>
        <p:spPr/>
        <p:txBody>
          <a:bodyPr/>
          <a:lstStyle/>
          <a:p>
            <a:pPr algn="r"/>
            <a:r>
              <a:rPr lang="ar-SA" dirty="0" smtClean="0"/>
              <a:t>يقوم التدريس الفعال على مجموعة من المبادئ التربوية والنفسية هي :-</a:t>
            </a:r>
          </a:p>
          <a:p>
            <a:pPr algn="r"/>
            <a:r>
              <a:rPr lang="ar-SA" dirty="0" smtClean="0"/>
              <a:t>1-الملاحظة الدقيقة من قبل التدريسي ينبغي على التدريس </a:t>
            </a:r>
            <a:r>
              <a:rPr lang="ar-SA" dirty="0" err="1" smtClean="0"/>
              <a:t>ان</a:t>
            </a:r>
            <a:r>
              <a:rPr lang="ar-SA" dirty="0" smtClean="0"/>
              <a:t> يعرف </a:t>
            </a:r>
            <a:r>
              <a:rPr lang="ar-SA" dirty="0" err="1" smtClean="0"/>
              <a:t>ان</a:t>
            </a:r>
            <a:r>
              <a:rPr lang="ar-SA" dirty="0" smtClean="0"/>
              <a:t> كل فعل له رد هدف وان كل سلوك له مغزى مما يتطلب المعرفة الدقيقة بغايات الطالب </a:t>
            </a:r>
            <a:r>
              <a:rPr lang="ar-SA" dirty="0" smtClean="0"/>
              <a:t>وأهدافه </a:t>
            </a:r>
            <a:r>
              <a:rPr lang="ar-SA" dirty="0" smtClean="0"/>
              <a:t>.</a:t>
            </a:r>
          </a:p>
          <a:p>
            <a:pPr algn="r"/>
            <a:r>
              <a:rPr lang="ar-SA" dirty="0" smtClean="0"/>
              <a:t>2- التشجيع </a:t>
            </a:r>
            <a:r>
              <a:rPr lang="ar-SA" dirty="0" smtClean="0"/>
              <a:t>:-إثارة </a:t>
            </a:r>
            <a:r>
              <a:rPr lang="ar-SA" dirty="0" smtClean="0"/>
              <a:t>دوافع الطلبة للتعلم ويثبت في الطالب الثقة بالنفس ويشعره بالنجاح.</a:t>
            </a:r>
          </a:p>
          <a:p>
            <a:pPr algn="r"/>
            <a:r>
              <a:rPr lang="ar-SA" dirty="0" smtClean="0"/>
              <a:t>اعتبار </a:t>
            </a:r>
            <a:r>
              <a:rPr lang="ar-SA" dirty="0" smtClean="0"/>
              <a:t>الأخطاء </a:t>
            </a:r>
            <a:r>
              <a:rPr lang="ar-SA" dirty="0" smtClean="0"/>
              <a:t>جزءا من التعلم ينبغي </a:t>
            </a:r>
            <a:r>
              <a:rPr lang="ar-SA" dirty="0" err="1" smtClean="0"/>
              <a:t>اعتبارالصفوف</a:t>
            </a:r>
            <a:r>
              <a:rPr lang="ar-SA" dirty="0" smtClean="0"/>
              <a:t> </a:t>
            </a:r>
            <a:r>
              <a:rPr lang="ar-SA" dirty="0" smtClean="0"/>
              <a:t>المكان الذي يتمكن فيه الطلاب من </a:t>
            </a:r>
            <a:r>
              <a:rPr lang="ar-SA" dirty="0" err="1" smtClean="0"/>
              <a:t>ان</a:t>
            </a:r>
            <a:r>
              <a:rPr lang="ar-SA" dirty="0" smtClean="0"/>
              <a:t> يكتشفوا </a:t>
            </a:r>
            <a:r>
              <a:rPr lang="ar-SA" dirty="0" smtClean="0"/>
              <a:t>أفاقا </a:t>
            </a:r>
            <a:r>
              <a:rPr lang="ar-SA" dirty="0" smtClean="0"/>
              <a:t>لهم وان </a:t>
            </a:r>
            <a:r>
              <a:rPr lang="ar-SA" dirty="0" smtClean="0"/>
              <a:t>الأخطاء </a:t>
            </a:r>
            <a:r>
              <a:rPr lang="ar-SA" dirty="0" smtClean="0"/>
              <a:t>هي مصدر مهم من مصادر التعلم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مبادئ التدريس الفعال </a:t>
            </a:r>
            <a:endParaRPr lang="en-US" dirty="0"/>
          </a:p>
        </p:txBody>
      </p:sp>
      <p:sp>
        <p:nvSpPr>
          <p:cNvPr id="3" name="Content Placeholder 2"/>
          <p:cNvSpPr>
            <a:spLocks noGrp="1"/>
          </p:cNvSpPr>
          <p:nvPr>
            <p:ph idx="1"/>
          </p:nvPr>
        </p:nvSpPr>
        <p:spPr/>
        <p:txBody>
          <a:bodyPr>
            <a:normAutofit/>
          </a:bodyPr>
          <a:lstStyle/>
          <a:p>
            <a:pPr algn="r"/>
            <a:r>
              <a:rPr lang="ar-SA" dirty="0" smtClean="0"/>
              <a:t>3- النجاح ليس له بديل :-ويعني هذا المبدأ </a:t>
            </a:r>
            <a:r>
              <a:rPr lang="ar-SA" dirty="0" err="1" smtClean="0"/>
              <a:t>ان</a:t>
            </a:r>
            <a:r>
              <a:rPr lang="ar-SA" dirty="0" smtClean="0"/>
              <a:t> علي التدريس </a:t>
            </a:r>
            <a:r>
              <a:rPr lang="ar-SA" dirty="0" err="1" smtClean="0"/>
              <a:t>ان</a:t>
            </a:r>
            <a:r>
              <a:rPr lang="ar-SA" dirty="0" smtClean="0"/>
              <a:t> يوجد بيئة تعليمية يستطيع من خلالها الطلاب تحقيق النجاح .</a:t>
            </a:r>
          </a:p>
          <a:p>
            <a:pPr algn="r"/>
            <a:r>
              <a:rPr lang="ar-SA" dirty="0" smtClean="0"/>
              <a:t>4- يقوم التعليم الفعال على الاستعداد له </a:t>
            </a:r>
          </a:p>
          <a:p>
            <a:pPr algn="r"/>
            <a:r>
              <a:rPr lang="ar-SA" dirty="0" smtClean="0"/>
              <a:t>ك-</a:t>
            </a:r>
          </a:p>
          <a:p>
            <a:pPr algn="r"/>
            <a:r>
              <a:rPr lang="ar-SA" dirty="0" smtClean="0"/>
              <a:t>الاستعداد شرط </a:t>
            </a:r>
            <a:r>
              <a:rPr lang="ar-SA" dirty="0" smtClean="0"/>
              <a:t>أساسي </a:t>
            </a:r>
            <a:r>
              <a:rPr lang="ar-SA" dirty="0" smtClean="0"/>
              <a:t>لحدوث التعلم ويشمل الاستعداد </a:t>
            </a:r>
            <a:r>
              <a:rPr lang="ar-SA" dirty="0" err="1" smtClean="0"/>
              <a:t>البيو</a:t>
            </a:r>
            <a:r>
              <a:rPr lang="ar-SA" dirty="0" smtClean="0"/>
              <a:t> </a:t>
            </a:r>
            <a:r>
              <a:rPr lang="ar-SA" dirty="0" err="1" smtClean="0"/>
              <a:t>لوجي</a:t>
            </a:r>
            <a:r>
              <a:rPr lang="ar-SA" dirty="0" smtClean="0"/>
              <a:t> الجسمي والعضوي والنفسي واللغوي والعقلي والاستعداد يرتبط بالنمو </a:t>
            </a:r>
            <a:r>
              <a:rPr lang="ar-SA" dirty="0" err="1" smtClean="0"/>
              <a:t>او</a:t>
            </a:r>
            <a:r>
              <a:rPr lang="ar-SA" dirty="0" smtClean="0"/>
              <a:t> التعلم القبلي </a:t>
            </a:r>
          </a:p>
          <a:p>
            <a:pPr algn="r"/>
            <a:r>
              <a:rPr lang="ar-SA" dirty="0" smtClean="0"/>
              <a:t>4- تعدد المصادر :-التعلم المتعدد المصادر </a:t>
            </a:r>
            <a:r>
              <a:rPr lang="ar-SA" dirty="0" smtClean="0"/>
              <a:t>اقوي </a:t>
            </a:r>
            <a:r>
              <a:rPr lang="ar-SA" dirty="0" smtClean="0"/>
              <a:t>من التعلم ذو المصدر الواحد </a:t>
            </a:r>
            <a:r>
              <a:rPr lang="ar-SA" dirty="0" smtClean="0"/>
              <a:t>فإذا </a:t>
            </a:r>
            <a:r>
              <a:rPr lang="ar-SA" dirty="0" smtClean="0"/>
              <a:t>تعلم الطالب شيئا من خلال قراءة المعمل ثم بالكتابة ثم بالممارسة فسيكون التعلم هنا </a:t>
            </a:r>
            <a:r>
              <a:rPr lang="ar-SA" dirty="0" err="1" smtClean="0"/>
              <a:t>اكثر</a:t>
            </a:r>
            <a:r>
              <a:rPr lang="ar-SA" dirty="0" smtClean="0"/>
              <a:t> فعالية </a:t>
            </a:r>
            <a:r>
              <a:rPr lang="ar-SA" dirty="0" err="1" smtClean="0"/>
              <a:t>او</a:t>
            </a:r>
            <a:r>
              <a:rPr lang="ar-SA" dirty="0" smtClean="0"/>
              <a:t> دائم </a:t>
            </a:r>
            <a:r>
              <a:rPr lang="ar-SA" dirty="0" err="1" smtClean="0"/>
              <a:t>الاثر</a:t>
            </a:r>
            <a:r>
              <a:rPr lang="ar-SA"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مبادئ التدريس الفعال</a:t>
            </a:r>
            <a:endParaRPr lang="en-US" dirty="0"/>
          </a:p>
        </p:txBody>
      </p:sp>
      <p:sp>
        <p:nvSpPr>
          <p:cNvPr id="3" name="Content Placeholder 2"/>
          <p:cNvSpPr>
            <a:spLocks noGrp="1"/>
          </p:cNvSpPr>
          <p:nvPr>
            <p:ph idx="1"/>
          </p:nvPr>
        </p:nvSpPr>
        <p:spPr/>
        <p:txBody>
          <a:bodyPr/>
          <a:lstStyle/>
          <a:p>
            <a:pPr algn="r"/>
            <a:r>
              <a:rPr lang="ar-SA" dirty="0" smtClean="0"/>
              <a:t>5- التدريس الفعال هو التدريس الذي يتم بالاكتشاف الاستقصاء </a:t>
            </a:r>
          </a:p>
          <a:p>
            <a:pPr algn="r"/>
            <a:r>
              <a:rPr lang="ar-SA" dirty="0" smtClean="0"/>
              <a:t>:-يكون التدريس فعالا </a:t>
            </a:r>
            <a:r>
              <a:rPr lang="ar-SA" dirty="0" err="1" smtClean="0"/>
              <a:t>اذا</a:t>
            </a:r>
            <a:r>
              <a:rPr lang="ar-SA" dirty="0" smtClean="0"/>
              <a:t> قام المتعلم </a:t>
            </a:r>
            <a:r>
              <a:rPr lang="ar-SA" dirty="0" err="1" smtClean="0"/>
              <a:t>باكتشافة</a:t>
            </a:r>
            <a:r>
              <a:rPr lang="ar-SA" dirty="0" smtClean="0"/>
              <a:t> لا باستقباله .</a:t>
            </a:r>
          </a:p>
          <a:p>
            <a:pPr algn="r"/>
            <a:r>
              <a:rPr lang="ar-SA" dirty="0" smtClean="0"/>
              <a:t>6- يقوم التعلم الفعال على تنظيم التعلم :ويقصد بتنظيم </a:t>
            </a:r>
            <a:r>
              <a:rPr lang="ar-SA" dirty="0" err="1" smtClean="0"/>
              <a:t>التعلمى</a:t>
            </a:r>
            <a:r>
              <a:rPr lang="ar-SA" dirty="0" smtClean="0"/>
              <a:t> تنظيم محتواه تنظيما منطقيا يقوم على المفاهيم فالمبادئ فالتعميمات (الاستقراء )</a:t>
            </a:r>
            <a:r>
              <a:rPr lang="ar-SA" dirty="0" err="1" smtClean="0"/>
              <a:t>او</a:t>
            </a:r>
            <a:r>
              <a:rPr lang="ar-SA" dirty="0" smtClean="0"/>
              <a:t> يقوم على التعليمات فالمبادئ فالمفاهيم (الاستنتاج )</a:t>
            </a:r>
            <a:r>
              <a:rPr lang="ar-SA" dirty="0" err="1" smtClean="0"/>
              <a:t>او</a:t>
            </a:r>
            <a:r>
              <a:rPr lang="ar-SA" dirty="0" smtClean="0"/>
              <a:t> تنظيما نفسيا من السهل </a:t>
            </a:r>
            <a:r>
              <a:rPr lang="ar-SA" dirty="0" err="1" smtClean="0"/>
              <a:t>الى</a:t>
            </a:r>
            <a:r>
              <a:rPr lang="ar-SA" dirty="0" smtClean="0"/>
              <a:t> الصعب ومن الكل </a:t>
            </a:r>
            <a:r>
              <a:rPr lang="ar-SA" dirty="0" err="1" smtClean="0"/>
              <a:t>الى</a:t>
            </a:r>
            <a:r>
              <a:rPr lang="ar-SA" dirty="0" smtClean="0"/>
              <a:t> الجزء ومن المحسوس </a:t>
            </a:r>
            <a:r>
              <a:rPr lang="ar-SA" dirty="0" err="1" smtClean="0"/>
              <a:t>الى</a:t>
            </a:r>
            <a:r>
              <a:rPr lang="ar-SA" dirty="0" smtClean="0"/>
              <a:t> المجرد ومن المعلوم </a:t>
            </a:r>
            <a:r>
              <a:rPr lang="ar-SA" dirty="0" err="1" smtClean="0"/>
              <a:t>الى</a:t>
            </a:r>
            <a:r>
              <a:rPr lang="ar-SA" dirty="0" smtClean="0"/>
              <a:t> المجهول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أبجديات </a:t>
            </a:r>
            <a:r>
              <a:rPr lang="ar-SA" dirty="0" smtClean="0"/>
              <a:t>التدريس الفعال </a:t>
            </a:r>
            <a:endParaRPr lang="en-US" dirty="0"/>
          </a:p>
        </p:txBody>
      </p:sp>
      <p:sp>
        <p:nvSpPr>
          <p:cNvPr id="3" name="Content Placeholder 2"/>
          <p:cNvSpPr>
            <a:spLocks noGrp="1"/>
          </p:cNvSpPr>
          <p:nvPr>
            <p:ph idx="1"/>
          </p:nvPr>
        </p:nvSpPr>
        <p:spPr/>
        <p:txBody>
          <a:bodyPr/>
          <a:lstStyle/>
          <a:p>
            <a:pPr algn="r"/>
            <a:r>
              <a:rPr lang="ar-SA" dirty="0" smtClean="0"/>
              <a:t>للتدريس الفعال مجموعة من الأبجديات هي </a:t>
            </a:r>
          </a:p>
          <a:p>
            <a:pPr algn="r"/>
            <a:r>
              <a:rPr lang="ar-SA" dirty="0" smtClean="0"/>
              <a:t>1- العمل على إثارة التفكير 2- ثقافة الطلبة السابقة نقطة البدء في التعليم الجديد 3-دع عقل الطالب يعمل وليكن للتدريسي قلب 4-ترتيب جلسة الطلبة لتتناسب مع الموضوع 5-التعزيز بالوقت المناسب 6- تجريب التعلم التعاوني وأساليب أخرى 7- احترام الطلاب وتقديرهم 8-تنوع أساليب التقويم 9-الهدوء والصبر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 مهارات اللازمة لتدريسي الفعال </a:t>
            </a:r>
            <a:endParaRPr lang="en-US" dirty="0"/>
          </a:p>
        </p:txBody>
      </p:sp>
      <p:sp>
        <p:nvSpPr>
          <p:cNvPr id="3" name="Content Placeholder 2"/>
          <p:cNvSpPr>
            <a:spLocks noGrp="1"/>
          </p:cNvSpPr>
          <p:nvPr>
            <p:ph idx="1"/>
          </p:nvPr>
        </p:nvSpPr>
        <p:spPr/>
        <p:txBody>
          <a:bodyPr/>
          <a:lstStyle/>
          <a:p>
            <a:pPr algn="r">
              <a:buNone/>
            </a:pPr>
            <a:r>
              <a:rPr lang="ar-SA" dirty="0" smtClean="0"/>
              <a:t>1- مهارة التخطيط للمحاضرة وتشمل القدرة على </a:t>
            </a:r>
            <a:r>
              <a:rPr lang="ar-SA" dirty="0" err="1" smtClean="0"/>
              <a:t>ادارة</a:t>
            </a:r>
            <a:r>
              <a:rPr lang="ar-SA" dirty="0" smtClean="0"/>
              <a:t> الوقت وذلك بتوزيع زمن المحاضرة على عناصر المادة التعليمية وينظم المادة تنظيما شاملا </a:t>
            </a:r>
          </a:p>
          <a:p>
            <a:pPr algn="r">
              <a:buNone/>
            </a:pPr>
            <a:r>
              <a:rPr lang="ar-SA" dirty="0" smtClean="0"/>
              <a:t>ب-يراعي الفروق الفردية </a:t>
            </a:r>
          </a:p>
          <a:p>
            <a:pPr algn="r">
              <a:buNone/>
            </a:pPr>
            <a:r>
              <a:rPr lang="ar-SA" dirty="0" smtClean="0"/>
              <a:t>ج-يصوغ </a:t>
            </a:r>
            <a:r>
              <a:rPr lang="ar-SA" dirty="0" err="1" smtClean="0"/>
              <a:t>الاهداف</a:t>
            </a:r>
            <a:r>
              <a:rPr lang="ar-SA" dirty="0" smtClean="0"/>
              <a:t> التعليمية بطريقة سلوكية واضحة </a:t>
            </a:r>
          </a:p>
          <a:p>
            <a:pPr algn="r">
              <a:buNone/>
            </a:pPr>
            <a:r>
              <a:rPr lang="ar-SA" dirty="0" smtClean="0"/>
              <a:t>د-يختار الطريقة المناسبة للتدريس حسب خصائص الطلبة </a:t>
            </a:r>
          </a:p>
          <a:p>
            <a:pPr algn="r">
              <a:buNone/>
            </a:pPr>
            <a:r>
              <a:rPr lang="ar-SA" dirty="0" smtClean="0"/>
              <a:t>2- التهيئة والتمهيد وتحديد التعلم القبلي :-أ-اختيار </a:t>
            </a:r>
            <a:r>
              <a:rPr lang="ar-SA" dirty="0" err="1" smtClean="0"/>
              <a:t>الاساليب</a:t>
            </a:r>
            <a:r>
              <a:rPr lang="ar-SA" dirty="0" smtClean="0"/>
              <a:t> المناسبة للتمهيد للمحاضرة </a:t>
            </a:r>
            <a:r>
              <a:rPr lang="ar-SA" dirty="0" err="1" smtClean="0"/>
              <a:t>بمايشةق</a:t>
            </a:r>
            <a:r>
              <a:rPr lang="ar-SA" dirty="0" smtClean="0"/>
              <a:t> الطلاب (قصة ,صورة ,شريحة ,سؤال ,</a:t>
            </a:r>
            <a:r>
              <a:rPr lang="ar-SA" dirty="0" err="1" smtClean="0"/>
              <a:t>احداث</a:t>
            </a:r>
            <a:r>
              <a:rPr lang="ar-SA" dirty="0" smtClean="0"/>
              <a:t> جارية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SA" dirty="0" smtClean="0"/>
              <a:t>مراجعة المعلومات السابقة </a:t>
            </a:r>
          </a:p>
          <a:p>
            <a:pPr algn="r"/>
            <a:r>
              <a:rPr lang="ar-SA" dirty="0" smtClean="0"/>
              <a:t>3-مهارة التنفيذ (عرض محتوى المحاضرة )</a:t>
            </a:r>
          </a:p>
          <a:p>
            <a:pPr algn="r"/>
            <a:r>
              <a:rPr lang="ar-SA" dirty="0" smtClean="0"/>
              <a:t>أ- يرتب خطوات الدرس بشكل منطقي ويراعي التدرج في تدريس جوانب التعلم </a:t>
            </a:r>
          </a:p>
          <a:p>
            <a:pPr algn="r"/>
            <a:r>
              <a:rPr lang="ar-SA" dirty="0" smtClean="0"/>
              <a:t>ب-يفسر المفاهيم والمصطلحات والرموز والمهارات </a:t>
            </a:r>
            <a:r>
              <a:rPr lang="ar-SA" dirty="0" err="1" smtClean="0"/>
              <a:t>والافكار</a:t>
            </a:r>
            <a:r>
              <a:rPr lang="ar-SA" dirty="0" smtClean="0"/>
              <a:t> والجداول والرسوم </a:t>
            </a:r>
          </a:p>
          <a:p>
            <a:pPr algn="r"/>
            <a:r>
              <a:rPr lang="ar-SA" dirty="0" smtClean="0"/>
              <a:t>ج-الكفاءة العلمية بالمادة العلمية </a:t>
            </a:r>
          </a:p>
          <a:p>
            <a:pPr algn="r"/>
            <a:r>
              <a:rPr lang="ar-SA" dirty="0" smtClean="0"/>
              <a:t>4- التنوع في استخدام طرائق التدريس المناسبة التي تسمح للطلاب باستخدام اكتشاف المعلومات </a:t>
            </a:r>
            <a:r>
              <a:rPr lang="ar-SA" dirty="0" err="1" smtClean="0"/>
              <a:t>بانفسهم</a:t>
            </a:r>
            <a:r>
              <a:rPr lang="ar-SA" dirty="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dirty="0" smtClean="0"/>
              <a:t>5- استخدام الوسائل التعليمية المناسبة وتنوعها وحداثتها </a:t>
            </a:r>
          </a:p>
          <a:p>
            <a:pPr algn="r">
              <a:buNone/>
            </a:pPr>
            <a:r>
              <a:rPr lang="ar-SA" dirty="0" smtClean="0"/>
              <a:t>6-القدرة على الاتصال </a:t>
            </a:r>
            <a:r>
              <a:rPr lang="ar-SA" dirty="0" err="1" smtClean="0"/>
              <a:t>اثناء</a:t>
            </a:r>
            <a:r>
              <a:rPr lang="ar-SA" dirty="0" smtClean="0"/>
              <a:t> المحاضرة من خلال التنوع في درجة الصوت وحث الطلبة على الاستماع </a:t>
            </a:r>
          </a:p>
          <a:p>
            <a:pPr algn="r">
              <a:buNone/>
            </a:pPr>
            <a:r>
              <a:rPr lang="ar-SA" dirty="0" smtClean="0"/>
              <a:t>7-القدرة إدارة الصف وحفظ النظام والهدوء بطريقة تربوية </a:t>
            </a:r>
          </a:p>
          <a:p>
            <a:pPr algn="r">
              <a:buNone/>
            </a:pPr>
            <a:r>
              <a:rPr lang="ar-SA" dirty="0" smtClean="0"/>
              <a:t>8-الغلق (الخاتمة)تلخيص العناصر </a:t>
            </a:r>
            <a:r>
              <a:rPr lang="ar-SA" dirty="0" err="1" smtClean="0"/>
              <a:t>الاساسية</a:t>
            </a:r>
            <a:r>
              <a:rPr lang="ar-SA" dirty="0" smtClean="0"/>
              <a:t> بالمحاضرة وإشراك الطلبة بذلك </a:t>
            </a:r>
            <a:r>
              <a:rPr lang="ar-SA" dirty="0" err="1" smtClean="0"/>
              <a:t>واظهار</a:t>
            </a:r>
            <a:r>
              <a:rPr lang="ar-SA" dirty="0" smtClean="0"/>
              <a:t> العلاقات بين العناصر الأساسية للمحاضرة من خلال طرح الأسئلة الترابطية </a:t>
            </a:r>
          </a:p>
          <a:p>
            <a:pPr algn="r">
              <a:buNone/>
            </a:pPr>
            <a:r>
              <a:rPr lang="ar-SA" dirty="0" smtClean="0"/>
              <a:t>9-التواصل الاجتماعي والعلاقات </a:t>
            </a:r>
            <a:r>
              <a:rPr lang="ar-SA" dirty="0" err="1" smtClean="0"/>
              <a:t>الانسانية</a:t>
            </a:r>
            <a:r>
              <a:rPr lang="ar-SA"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التدريس الفعال</a:t>
            </a:r>
            <a:endParaRPr lang="en-US" dirty="0"/>
          </a:p>
        </p:txBody>
      </p:sp>
      <p:sp>
        <p:nvSpPr>
          <p:cNvPr id="3" name="Content Placeholder 2"/>
          <p:cNvSpPr>
            <a:spLocks noGrp="1"/>
          </p:cNvSpPr>
          <p:nvPr>
            <p:ph idx="1"/>
          </p:nvPr>
        </p:nvSpPr>
        <p:spPr/>
        <p:txBody>
          <a:bodyPr>
            <a:normAutofit/>
          </a:bodyPr>
          <a:lstStyle/>
          <a:p>
            <a:pPr algn="r">
              <a:buNone/>
            </a:pPr>
            <a:r>
              <a:rPr lang="ar-SA" dirty="0" smtClean="0"/>
              <a:t>10-القدرة على تطوير شخصية المتعلم </a:t>
            </a:r>
          </a:p>
          <a:p>
            <a:pPr algn="r">
              <a:buNone/>
            </a:pPr>
            <a:r>
              <a:rPr lang="ar-SA" dirty="0" smtClean="0"/>
              <a:t>خصائص التدريسي الفعال </a:t>
            </a:r>
          </a:p>
          <a:p>
            <a:pPr algn="r">
              <a:buNone/>
            </a:pPr>
            <a:r>
              <a:rPr lang="ar-SA" dirty="0" smtClean="0"/>
              <a:t>1- الحيوية والنشاط </a:t>
            </a:r>
          </a:p>
          <a:p>
            <a:pPr algn="r">
              <a:buNone/>
            </a:pPr>
            <a:r>
              <a:rPr lang="ar-SA" dirty="0" smtClean="0"/>
              <a:t>2-الحماسة والعدالة </a:t>
            </a:r>
          </a:p>
          <a:p>
            <a:pPr algn="r">
              <a:buNone/>
            </a:pPr>
            <a:r>
              <a:rPr lang="ar-SA" dirty="0" smtClean="0"/>
              <a:t>3- التحلي بالأخلاق الحميدة </a:t>
            </a:r>
          </a:p>
          <a:p>
            <a:pPr algn="r">
              <a:buNone/>
            </a:pPr>
            <a:r>
              <a:rPr lang="ar-SA" dirty="0" smtClean="0"/>
              <a:t>4- الصبر والاحتمال </a:t>
            </a:r>
          </a:p>
          <a:p>
            <a:pPr algn="r">
              <a:buNone/>
            </a:pPr>
            <a:r>
              <a:rPr lang="ar-SA" dirty="0" smtClean="0"/>
              <a:t>5- الإحساس بالقدرة والكفاية في العمل والانجاز(الثقة بالنفس)</a:t>
            </a:r>
          </a:p>
          <a:p>
            <a:pPr algn="r">
              <a:buNone/>
            </a:pPr>
            <a:r>
              <a:rPr lang="ar-SA" dirty="0" smtClean="0"/>
              <a:t>6- التمكن من المادة العلمية التي يدرسها ومواكبة التطور في مجال تخصصه </a:t>
            </a:r>
          </a:p>
          <a:p>
            <a:pPr algn="r">
              <a:buNone/>
            </a:pPr>
            <a:r>
              <a:rPr lang="ar-SA" dirty="0" smtClean="0"/>
              <a:t>7-القدرة على اتخاذ القرار المناسب في الوقت المناسب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r>
              <a:rPr lang="ar-SA" dirty="0" smtClean="0"/>
              <a:t>8- يتمتع بالاتزان الانفعالي </a:t>
            </a:r>
          </a:p>
          <a:p>
            <a:pPr algn="r"/>
            <a:r>
              <a:rPr lang="ar-SA" dirty="0" smtClean="0"/>
              <a:t>9- القدرة على احترام وتطوير الذات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طرائق </a:t>
            </a:r>
            <a:r>
              <a:rPr lang="ar-SA" dirty="0" err="1" smtClean="0"/>
              <a:t>وستراتيجيات</a:t>
            </a:r>
            <a:r>
              <a:rPr lang="ar-SA" dirty="0" smtClean="0"/>
              <a:t> التدريس الفعال</a:t>
            </a:r>
            <a:endParaRPr lang="en-US" dirty="0"/>
          </a:p>
        </p:txBody>
      </p:sp>
      <p:sp>
        <p:nvSpPr>
          <p:cNvPr id="3" name="Content Placeholder 2"/>
          <p:cNvSpPr>
            <a:spLocks noGrp="1"/>
          </p:cNvSpPr>
          <p:nvPr>
            <p:ph idx="1"/>
          </p:nvPr>
        </p:nvSpPr>
        <p:spPr/>
        <p:txBody>
          <a:bodyPr/>
          <a:lstStyle/>
          <a:p>
            <a:pPr algn="r"/>
            <a:r>
              <a:rPr lang="ar-SA" dirty="0" smtClean="0"/>
              <a:t>1-طريقة المناقشة </a:t>
            </a:r>
          </a:p>
          <a:p>
            <a:pPr algn="r"/>
            <a:r>
              <a:rPr lang="ar-SA" dirty="0" smtClean="0"/>
              <a:t>2-ى العصف الذهني </a:t>
            </a:r>
          </a:p>
          <a:p>
            <a:pPr algn="r"/>
            <a:r>
              <a:rPr lang="ar-SA" dirty="0" smtClean="0"/>
              <a:t>3-حل المشكلات </a:t>
            </a:r>
          </a:p>
          <a:p>
            <a:pPr algn="r"/>
            <a:r>
              <a:rPr lang="ar-SA" dirty="0" smtClean="0"/>
              <a:t>4- التجارب العملية </a:t>
            </a:r>
          </a:p>
          <a:p>
            <a:pPr algn="r"/>
            <a:r>
              <a:rPr lang="ar-SA" dirty="0" smtClean="0"/>
              <a:t>5-</a:t>
            </a:r>
            <a:r>
              <a:rPr lang="ar-SA" dirty="0" err="1" smtClean="0"/>
              <a:t>استراتيجية</a:t>
            </a:r>
            <a:r>
              <a:rPr lang="ar-SA" dirty="0" smtClean="0"/>
              <a:t> الإثراء  الو سيلي </a:t>
            </a:r>
          </a:p>
          <a:p>
            <a:pPr algn="r"/>
            <a:r>
              <a:rPr lang="ar-SA" dirty="0" smtClean="0"/>
              <a:t>6-نموذج تحليل المهمة </a:t>
            </a:r>
          </a:p>
          <a:p>
            <a:pPr algn="r"/>
            <a:r>
              <a:rPr lang="ar-SA" dirty="0" smtClean="0"/>
              <a:t>7-طريقة المشروع </a:t>
            </a:r>
          </a:p>
          <a:p>
            <a:pPr algn="r"/>
            <a:r>
              <a:rPr lang="ar-SA" dirty="0" smtClean="0"/>
              <a:t>8-نموذج </a:t>
            </a:r>
            <a:r>
              <a:rPr lang="ar-SA" dirty="0" err="1" smtClean="0"/>
              <a:t>مارازانو</a:t>
            </a:r>
            <a:r>
              <a:rPr lang="ar-SA" dirty="0" smtClean="0"/>
              <a:t> لإبعاد التعلم </a:t>
            </a:r>
          </a:p>
          <a:p>
            <a:pPr algn="r"/>
            <a:r>
              <a:rPr lang="ar-SA" dirty="0" smtClean="0"/>
              <a:t>9-</a:t>
            </a:r>
            <a:r>
              <a:rPr lang="ar-SA" dirty="0" err="1" smtClean="0"/>
              <a:t>استراتيجية</a:t>
            </a:r>
            <a:r>
              <a:rPr lang="ar-SA" dirty="0" smtClean="0"/>
              <a:t> التعلم التعاوني </a:t>
            </a:r>
          </a:p>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التدريس الفعال </a:t>
            </a:r>
            <a:endParaRPr lang="en-US" dirty="0"/>
          </a:p>
        </p:txBody>
      </p:sp>
      <p:sp>
        <p:nvSpPr>
          <p:cNvPr id="3" name="Content Placeholder 2"/>
          <p:cNvSpPr>
            <a:spLocks noGrp="1"/>
          </p:cNvSpPr>
          <p:nvPr>
            <p:ph idx="1"/>
          </p:nvPr>
        </p:nvSpPr>
        <p:spPr/>
        <p:txBody>
          <a:bodyPr>
            <a:normAutofit/>
          </a:bodyPr>
          <a:lstStyle/>
          <a:p>
            <a:pPr algn="r"/>
            <a:r>
              <a:rPr lang="ar-SA" dirty="0" smtClean="0"/>
              <a:t>التدريس :يعتبر التدريس العمل الرئيسي للتدريسي ولا يعني ذلك إن عمل التدريسي يقتصر على التدريس ولكنه ابرز واجباته وإذا أراد إن يكون ناجحا لابد له من إتقان مهارات التدريس .</a:t>
            </a:r>
          </a:p>
          <a:p>
            <a:pPr algn="r"/>
            <a:r>
              <a:rPr lang="ar-SA" dirty="0" smtClean="0"/>
              <a:t>مهارات التدريس لا يمكن الحصول عليها عن طريق الوراثة ولكن يمكن الحصول عليها التدريب والتأهيل لاكتساب تلك المهارات مع عدم نسياننا إن هناك عناصر وراثية تسهم في تحديد نجاح التدريسي </a:t>
            </a:r>
            <a:r>
              <a:rPr lang="ar-SA" dirty="0" err="1" smtClean="0"/>
              <a:t>او</a:t>
            </a:r>
            <a:r>
              <a:rPr lang="ar-SA" dirty="0" smtClean="0"/>
              <a:t> فشله بسبب إتقانه لتلك المهارات وامتلاكه خصائص جسمية تساعده على النجاح بالمهنة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التعلم الفعال </a:t>
            </a:r>
            <a:endParaRPr lang="en-US" dirty="0"/>
          </a:p>
        </p:txBody>
      </p:sp>
      <p:sp>
        <p:nvSpPr>
          <p:cNvPr id="3" name="Content Placeholder 2"/>
          <p:cNvSpPr>
            <a:spLocks noGrp="1"/>
          </p:cNvSpPr>
          <p:nvPr>
            <p:ph idx="1"/>
          </p:nvPr>
        </p:nvSpPr>
        <p:spPr/>
        <p:txBody>
          <a:bodyPr/>
          <a:lstStyle/>
          <a:p>
            <a:pPr algn="r"/>
            <a:r>
              <a:rPr lang="ar-SA" dirty="0" smtClean="0"/>
              <a:t>التعلم هو ناتج عملية التدريس وهو عملية تلقي المعرفة والقيم والمهارات من خلال الدراسة أو الخبرات أو التعليم مما قد يؤدي إلى تغير دائم ونسبي في السلوك تغير قابل للقياس وانتقائي بحيث يعيد توجيه الفرد ويعيد تشكيل بنية تفكيره العقلية .دعنا نسأل أنفسنا سؤال </a:t>
            </a:r>
          </a:p>
          <a:p>
            <a:pPr algn="r"/>
            <a:r>
              <a:rPr lang="ar-SA" dirty="0" smtClean="0"/>
              <a:t>هل توجد علاقة بين نوعية التدريس ونوعية التعلم ؟</a:t>
            </a:r>
          </a:p>
          <a:p>
            <a:pPr algn="r"/>
            <a:r>
              <a:rPr lang="ar-SA" dirty="0" smtClean="0"/>
              <a:t>الإجابة المنطقية نعم  والعلاقة بينهما تكون طردية ,فإذا كان التدريس فعال يستخدم فيه التدريسي كافة المهارات ويمارس فيه كافة العمليات والأدوار المطلوبة لذلك ,كان نتاج ذلك وهو التعلم ذو نوعية جيدة ومفيد وذات معنى وهو ما يمكن تسميته بالتعلم الفعال </a:t>
            </a:r>
          </a:p>
          <a:p>
            <a:pPr algn="r"/>
            <a:r>
              <a:rPr lang="ar-SA"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العوامل التي تؤثر في التعلم الفعال </a:t>
            </a:r>
            <a:endParaRPr lang="en-US" dirty="0"/>
          </a:p>
        </p:txBody>
      </p:sp>
      <p:sp>
        <p:nvSpPr>
          <p:cNvPr id="3" name="Content Placeholder 2"/>
          <p:cNvSpPr>
            <a:spLocks noGrp="1"/>
          </p:cNvSpPr>
          <p:nvPr>
            <p:ph idx="1"/>
          </p:nvPr>
        </p:nvSpPr>
        <p:spPr/>
        <p:txBody>
          <a:bodyPr>
            <a:normAutofit fontScale="92500" lnSpcReduction="20000"/>
          </a:bodyPr>
          <a:lstStyle/>
          <a:p>
            <a:pPr algn="r"/>
            <a:r>
              <a:rPr lang="ar-SA" dirty="0" smtClean="0"/>
              <a:t>خصائص المتعلم :- يتوقف التعلم الفعال على مدى تجانس خصائص المتعلمين في المرحلة من حيث قدراتهم العقلية وصفاتهم وقيمهم واتجاهاتهم وتكامل شخصياتهم .</a:t>
            </a:r>
          </a:p>
          <a:p>
            <a:pPr algn="r"/>
            <a:r>
              <a:rPr lang="ar-SA" dirty="0" smtClean="0"/>
              <a:t>خصائص التدريسي :لا يقتصر تأثير التدريسي على شخصية المتعلم </a:t>
            </a:r>
            <a:r>
              <a:rPr lang="ar-SA" dirty="0" err="1" smtClean="0"/>
              <a:t>وانما</a:t>
            </a:r>
            <a:r>
              <a:rPr lang="ar-SA" dirty="0" smtClean="0"/>
              <a:t> يتعداه </a:t>
            </a:r>
            <a:r>
              <a:rPr lang="ar-SA" dirty="0" err="1" smtClean="0"/>
              <a:t>الى</a:t>
            </a:r>
            <a:r>
              <a:rPr lang="ar-SA" dirty="0" smtClean="0"/>
              <a:t> ما تعلمه ففاعلية التعلم تتأثر بدرجة كفاءة وذكاء وقيم واتجاه وميول وشخصية التدريسي </a:t>
            </a:r>
          </a:p>
          <a:p>
            <a:pPr algn="r"/>
            <a:r>
              <a:rPr lang="ar-SA" dirty="0" smtClean="0"/>
              <a:t>التفاعل بين التدريسي والمتعلم يؤثر التفاعل المستمر بينهما على نتاج التعلم </a:t>
            </a:r>
          </a:p>
          <a:p>
            <a:pPr algn="r"/>
            <a:r>
              <a:rPr lang="ar-SA" dirty="0" smtClean="0"/>
              <a:t>الظروف الطبيعية للمؤسسة التعليمية :ترتبط فاعلية التعلم بمدى توفر التجهيزات والوسائل التعليمية الضرورية المتعلقة بمادة التعلم </a:t>
            </a:r>
          </a:p>
          <a:p>
            <a:pPr algn="r"/>
            <a:r>
              <a:rPr lang="ar-SA" dirty="0" smtClean="0"/>
              <a:t>المادة الدراسية </a:t>
            </a:r>
          </a:p>
          <a:p>
            <a:pPr algn="r"/>
            <a:r>
              <a:rPr lang="ar-SA" dirty="0" smtClean="0"/>
              <a:t>القوى الخارجية  يقصد </a:t>
            </a:r>
            <a:r>
              <a:rPr lang="ar-SA" dirty="0" err="1" smtClean="0"/>
              <a:t>بها</a:t>
            </a:r>
            <a:r>
              <a:rPr lang="ar-SA" dirty="0" smtClean="0"/>
              <a:t> العوامل التي تؤثر في الموقف المتعلم فالبيت والبيئة الثقافية التي يعيش فيها الطالب من العوامل المهمة التي تحدد صفاته الشخصية ونمط سلوكه داخل قاعة الدراسة </a:t>
            </a:r>
          </a:p>
          <a:p>
            <a:pPr algn="r">
              <a:buNone/>
            </a:pPr>
            <a:endParaRPr lang="ar-S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التدريس </a:t>
            </a:r>
            <a:endParaRPr lang="en-US" dirty="0"/>
          </a:p>
        </p:txBody>
      </p:sp>
      <p:sp>
        <p:nvSpPr>
          <p:cNvPr id="3" name="Content Placeholder 2"/>
          <p:cNvSpPr>
            <a:spLocks noGrp="1"/>
          </p:cNvSpPr>
          <p:nvPr>
            <p:ph idx="1"/>
          </p:nvPr>
        </p:nvSpPr>
        <p:spPr/>
        <p:txBody>
          <a:bodyPr>
            <a:normAutofit/>
          </a:bodyPr>
          <a:lstStyle/>
          <a:p>
            <a:pPr algn="r"/>
            <a:r>
              <a:rPr lang="ar-SA" dirty="0" smtClean="0"/>
              <a:t>التدريس عملية تربوية مهمة تأخذ بنظر الاعتبار مختلف العوامل المكونة للعملية التعليمية ويتعاون من خلالها التدريسي والطالب من اجل تحقيق الأهداف المرغوبة .</a:t>
            </a:r>
          </a:p>
          <a:p>
            <a:pPr algn="r"/>
            <a:r>
              <a:rPr lang="ar-SA" dirty="0" smtClean="0"/>
              <a:t>يمكن النظر إلى التدريس من اتجاهين هما </a:t>
            </a:r>
          </a:p>
          <a:p>
            <a:pPr algn="r"/>
            <a:r>
              <a:rPr lang="ar-SA" dirty="0" smtClean="0"/>
              <a:t>أولا :-التدريس كنشاط أنساني فيه تتكون عملية التدريس من مجموعة من الأنشطة يقوم </a:t>
            </a:r>
            <a:r>
              <a:rPr lang="ar-SA" dirty="0" err="1" smtClean="0"/>
              <a:t>بهما</a:t>
            </a:r>
            <a:r>
              <a:rPr lang="ar-SA" dirty="0" smtClean="0"/>
              <a:t> التدريسي والطالب </a:t>
            </a:r>
          </a:p>
          <a:p>
            <a:pPr algn="r"/>
            <a:r>
              <a:rPr lang="ar-SA" dirty="0" smtClean="0"/>
              <a:t>والتدريس يمثل سلوكا يمكن ملاحظته وقياسه وتقويمه وهو سلوك اجتماعي عناصره التدريسي والطالب ومادة التعلم وبيئة التعلم تتفاعل هذه العناصر مع بعضها لتكون تدريسا فعالا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التدريس</a:t>
            </a:r>
            <a:endParaRPr lang="en-US" dirty="0"/>
          </a:p>
        </p:txBody>
      </p:sp>
      <p:sp>
        <p:nvSpPr>
          <p:cNvPr id="3" name="Content Placeholder 2"/>
          <p:cNvSpPr>
            <a:spLocks noGrp="1"/>
          </p:cNvSpPr>
          <p:nvPr>
            <p:ph idx="1"/>
          </p:nvPr>
        </p:nvSpPr>
        <p:spPr/>
        <p:txBody>
          <a:bodyPr/>
          <a:lstStyle/>
          <a:p>
            <a:pPr algn="r"/>
            <a:r>
              <a:rPr lang="ar-SA" dirty="0" smtClean="0"/>
              <a:t>ثانيا :-التدريس كنظام يتكون من </a:t>
            </a:r>
            <a:r>
              <a:rPr lang="ar-SA" dirty="0" err="1" smtClean="0"/>
              <a:t>المدخلات</a:t>
            </a:r>
            <a:r>
              <a:rPr lang="ar-SA" dirty="0" smtClean="0"/>
              <a:t> والعمليات والمخرجات </a:t>
            </a:r>
          </a:p>
          <a:p>
            <a:pPr algn="r">
              <a:buNone/>
            </a:pPr>
            <a:r>
              <a:rPr lang="ar-SA" dirty="0" smtClean="0"/>
              <a:t>        </a:t>
            </a:r>
            <a:r>
              <a:rPr lang="ar-SA" dirty="0" err="1" smtClean="0"/>
              <a:t>المدخلات</a:t>
            </a:r>
            <a:r>
              <a:rPr lang="ar-SA" dirty="0" smtClean="0"/>
              <a:t>                        العمليات                المخرجات </a:t>
            </a:r>
            <a:r>
              <a:rPr lang="en-US" dirty="0" smtClean="0"/>
              <a:t>        </a:t>
            </a:r>
            <a:endParaRPr lang="en-US" dirty="0"/>
          </a:p>
        </p:txBody>
      </p:sp>
      <p:sp>
        <p:nvSpPr>
          <p:cNvPr id="5" name="Rounded Rectangle 4"/>
          <p:cNvSpPr/>
          <p:nvPr/>
        </p:nvSpPr>
        <p:spPr>
          <a:xfrm>
            <a:off x="6143636" y="3286124"/>
            <a:ext cx="1843094" cy="24288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خصائص التدريسي</a:t>
            </a:r>
          </a:p>
          <a:p>
            <a:pPr algn="ctr"/>
            <a:r>
              <a:rPr lang="ar-SA" dirty="0" smtClean="0"/>
              <a:t>خصائص الطالب </a:t>
            </a:r>
          </a:p>
          <a:p>
            <a:pPr algn="ctr"/>
            <a:r>
              <a:rPr lang="ar-SA" dirty="0" smtClean="0"/>
              <a:t>خصائص المادة التعليمية</a:t>
            </a:r>
          </a:p>
          <a:p>
            <a:pPr algn="ctr"/>
            <a:r>
              <a:rPr lang="ar-SA" dirty="0" smtClean="0"/>
              <a:t>خصائص بيئة التعلم </a:t>
            </a:r>
          </a:p>
        </p:txBody>
      </p:sp>
      <p:sp>
        <p:nvSpPr>
          <p:cNvPr id="6" name="Rounded Rectangle 5"/>
          <p:cNvSpPr/>
          <p:nvPr/>
        </p:nvSpPr>
        <p:spPr>
          <a:xfrm>
            <a:off x="3357554" y="3286124"/>
            <a:ext cx="1785950"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التخطيط </a:t>
            </a:r>
          </a:p>
          <a:p>
            <a:pPr algn="ctr"/>
            <a:r>
              <a:rPr lang="ar-SA" sz="2800" dirty="0" smtClean="0"/>
              <a:t>التنفيذ</a:t>
            </a:r>
          </a:p>
          <a:p>
            <a:pPr algn="ctr"/>
            <a:r>
              <a:rPr lang="ar-SA" sz="2800" dirty="0" smtClean="0"/>
              <a:t>التقويم </a:t>
            </a:r>
          </a:p>
          <a:p>
            <a:pPr algn="ctr"/>
            <a:r>
              <a:rPr lang="ar-SA" sz="2800" dirty="0" smtClean="0"/>
              <a:t>المتابعة </a:t>
            </a:r>
          </a:p>
        </p:txBody>
      </p:sp>
      <p:sp>
        <p:nvSpPr>
          <p:cNvPr id="7" name="Rounded Rectangle 6"/>
          <p:cNvSpPr/>
          <p:nvPr/>
        </p:nvSpPr>
        <p:spPr>
          <a:xfrm>
            <a:off x="928662" y="3214686"/>
            <a:ext cx="1785950" cy="26432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مجالات معرفية </a:t>
            </a:r>
          </a:p>
          <a:p>
            <a:pPr algn="ctr"/>
            <a:r>
              <a:rPr lang="ar-SA" dirty="0" smtClean="0"/>
              <a:t>مجالات انفعالية </a:t>
            </a:r>
          </a:p>
          <a:p>
            <a:pPr algn="ctr"/>
            <a:r>
              <a:rPr lang="ar-SA" dirty="0" smtClean="0"/>
              <a:t>مجالات </a:t>
            </a:r>
            <a:r>
              <a:rPr lang="ar-SA" dirty="0" err="1" smtClean="0"/>
              <a:t>نفسحركية</a:t>
            </a:r>
            <a:r>
              <a:rPr lang="ar-SA" dirty="0" smtClean="0"/>
              <a:t> </a:t>
            </a:r>
          </a:p>
          <a:p>
            <a:pPr algn="ctr"/>
            <a:r>
              <a:rPr lang="ar-SA" dirty="0" smtClean="0"/>
              <a:t>مجالات </a:t>
            </a:r>
          </a:p>
          <a:p>
            <a:pPr algn="ctr"/>
            <a:r>
              <a:rPr lang="ar-SA" dirty="0" smtClean="0"/>
              <a:t>اجتماعية </a:t>
            </a:r>
            <a:endParaRPr lang="en-US" dirty="0"/>
          </a:p>
        </p:txBody>
      </p:sp>
      <p:cxnSp>
        <p:nvCxnSpPr>
          <p:cNvPr id="9" name="Straight Arrow Connector 8"/>
          <p:cNvCxnSpPr>
            <a:stCxn id="5" idx="1"/>
          </p:cNvCxnSpPr>
          <p:nvPr/>
        </p:nvCxnSpPr>
        <p:spPr>
          <a:xfrm rot="10800000">
            <a:off x="5072066" y="450057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p:cNvCxnSpPr>
          <p:nvPr/>
        </p:nvCxnSpPr>
        <p:spPr>
          <a:xfrm rot="16200000" flipH="1">
            <a:off x="1517231" y="6162298"/>
            <a:ext cx="715174" cy="106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57356" y="6500834"/>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4214810" y="614364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643438" y="6572272"/>
            <a:ext cx="32861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572396" y="614364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التدريس </a:t>
            </a:r>
            <a:endParaRPr lang="en-US" dirty="0"/>
          </a:p>
        </p:txBody>
      </p:sp>
      <p:sp>
        <p:nvSpPr>
          <p:cNvPr id="3" name="Content Placeholder 2"/>
          <p:cNvSpPr>
            <a:spLocks noGrp="1"/>
          </p:cNvSpPr>
          <p:nvPr>
            <p:ph idx="1"/>
          </p:nvPr>
        </p:nvSpPr>
        <p:spPr/>
        <p:txBody>
          <a:bodyPr/>
          <a:lstStyle/>
          <a:p>
            <a:pPr algn="r"/>
            <a:r>
              <a:rPr lang="ar-SA" dirty="0" smtClean="0"/>
              <a:t>وبشكل عام يمكن القول بان التدريس نظام من الإعمال المخططة في كل من الإعداد والتقويم يهدف إلى نمو وتشكيل شخصية الطالب من جميع  الجوانب المعرفية (العقلية والوجدانية والحركية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التدريس الفعال </a:t>
            </a:r>
            <a:endParaRPr lang="en-US" dirty="0"/>
          </a:p>
        </p:txBody>
      </p:sp>
      <p:sp>
        <p:nvSpPr>
          <p:cNvPr id="3" name="Content Placeholder 2"/>
          <p:cNvSpPr>
            <a:spLocks noGrp="1"/>
          </p:cNvSpPr>
          <p:nvPr>
            <p:ph idx="1"/>
          </p:nvPr>
        </p:nvSpPr>
        <p:spPr/>
        <p:txBody>
          <a:bodyPr/>
          <a:lstStyle/>
          <a:p>
            <a:pPr algn="r"/>
            <a:r>
              <a:rPr lang="ar-SA" dirty="0" smtClean="0"/>
              <a:t>التدريس الفعال هو التعليم ذو المعنى والمفيد ذو القيمة القابل للبقاء والاستمرار والاستخدام في حياة الطالب الراهنة والمستقبلية  ويؤدي إلى التعلم المنتج والذي يتصف بالعمق ويؤدي إلى استثمار كل الإمكانات والطاقات الكامنة لدى الطالب استثمارا خلاقا ومبدعا يساهم في تحسين نوعية حياة الطالب وحياة المجتمع في إن واحد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إبعاد التدريس الفعال </a:t>
            </a:r>
            <a:endParaRPr lang="en-US" dirty="0"/>
          </a:p>
        </p:txBody>
      </p:sp>
      <p:sp>
        <p:nvSpPr>
          <p:cNvPr id="3" name="Content Placeholder 2"/>
          <p:cNvSpPr>
            <a:spLocks noGrp="1"/>
          </p:cNvSpPr>
          <p:nvPr>
            <p:ph idx="1"/>
          </p:nvPr>
        </p:nvSpPr>
        <p:spPr/>
        <p:txBody>
          <a:bodyPr>
            <a:normAutofit fontScale="70000" lnSpcReduction="20000"/>
          </a:bodyPr>
          <a:lstStyle/>
          <a:p>
            <a:pPr algn="r"/>
            <a:r>
              <a:rPr lang="ar-SA" sz="3400" dirty="0" smtClean="0"/>
              <a:t>يقوم التدريس الفعال على بعدين هما </a:t>
            </a:r>
          </a:p>
          <a:p>
            <a:pPr algn="r"/>
            <a:r>
              <a:rPr lang="ar-SA" sz="3400" dirty="0" smtClean="0"/>
              <a:t>البعد الأول الإثارة الفكرية :- وتعتمد على مهارة التدريسي في وضوح الاتصال الكلامي مع الطلبة عند شرح المادة </a:t>
            </a:r>
          </a:p>
          <a:p>
            <a:pPr algn="r"/>
            <a:r>
              <a:rPr lang="ar-SA" sz="3400" dirty="0" smtClean="0"/>
              <a:t>واثر التدريسي الانفعالي الايجابي على الطلبة ويتولد هذا من طريقة عرض المادة العلمية </a:t>
            </a:r>
          </a:p>
          <a:p>
            <a:pPr algn="r"/>
            <a:r>
              <a:rPr lang="ar-SA" sz="3400" dirty="0" smtClean="0"/>
              <a:t>وفي هذا المجال يمكن تصنيف التدريسيين إلى ثلاثة فئات هي التدريسي المتفوق والمتوسط والمتدني </a:t>
            </a:r>
          </a:p>
          <a:p>
            <a:pPr algn="r"/>
            <a:r>
              <a:rPr lang="ar-SA" sz="3400" dirty="0" smtClean="0"/>
              <a:t>البعد الثاني الصلة الايجابية بين التدريسي والطلبة :- لابد </a:t>
            </a:r>
            <a:r>
              <a:rPr lang="ar-SA" sz="3400" dirty="0" err="1" smtClean="0"/>
              <a:t>ان</a:t>
            </a:r>
            <a:r>
              <a:rPr lang="ar-SA" sz="3400" dirty="0" smtClean="0"/>
              <a:t> يعمل التدريسي على تحسين مهارة الاتصال مع طلبته وذلك لزيادة </a:t>
            </a:r>
            <a:r>
              <a:rPr lang="ar-SA" sz="3400" dirty="0" err="1" smtClean="0"/>
              <a:t>دافعيتهم</a:t>
            </a:r>
            <a:r>
              <a:rPr lang="ar-SA" sz="3400" dirty="0" smtClean="0"/>
              <a:t> للتعلم ويمكن تحقيق ذلك بإحدى الطريقتين </a:t>
            </a:r>
          </a:p>
          <a:p>
            <a:pPr algn="r"/>
            <a:r>
              <a:rPr lang="ar-SA" sz="3400" dirty="0" smtClean="0"/>
              <a:t>1- تجنب استثارة العواطف السلبية عند الطلبة مثل القلق الزائد والغضب </a:t>
            </a:r>
          </a:p>
          <a:p>
            <a:pPr algn="r"/>
            <a:r>
              <a:rPr lang="ar-SA" dirty="0" smtClean="0"/>
              <a:t>2-تطوير عواطف ايجابية عند الطلبة مثل احترامهم وإثابة أدائهم الجيد . </a:t>
            </a:r>
          </a:p>
          <a:p>
            <a:pPr algn="r"/>
            <a:r>
              <a:rPr lang="ar-SA"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شروط التدريس الفعال </a:t>
            </a:r>
            <a:endParaRPr lang="en-US" dirty="0"/>
          </a:p>
        </p:txBody>
      </p:sp>
      <p:sp>
        <p:nvSpPr>
          <p:cNvPr id="3" name="Content Placeholder 2"/>
          <p:cNvSpPr>
            <a:spLocks noGrp="1"/>
          </p:cNvSpPr>
          <p:nvPr>
            <p:ph idx="1"/>
          </p:nvPr>
        </p:nvSpPr>
        <p:spPr/>
        <p:txBody>
          <a:bodyPr>
            <a:normAutofit/>
          </a:bodyPr>
          <a:lstStyle/>
          <a:p>
            <a:pPr algn="r"/>
            <a:r>
              <a:rPr lang="ar-SA" dirty="0" smtClean="0"/>
              <a:t>توجد مجموعة من الشروط والمواصفات التي تجعل من التدريس فعالا منها :-</a:t>
            </a:r>
          </a:p>
          <a:p>
            <a:pPr algn="r"/>
            <a:r>
              <a:rPr lang="ar-SA" dirty="0" smtClean="0"/>
              <a:t>1-</a:t>
            </a:r>
            <a:r>
              <a:rPr lang="ar-SA" dirty="0" err="1" smtClean="0"/>
              <a:t>ان</a:t>
            </a:r>
            <a:r>
              <a:rPr lang="ar-SA" dirty="0" smtClean="0"/>
              <a:t> يرتبط التدريس ارتباطا وظيفيا بالهدف المطروح .</a:t>
            </a:r>
          </a:p>
          <a:p>
            <a:pPr algn="r"/>
            <a:r>
              <a:rPr lang="ar-SA" dirty="0" smtClean="0"/>
              <a:t>2-</a:t>
            </a:r>
            <a:r>
              <a:rPr lang="ar-SA" dirty="0" err="1" smtClean="0"/>
              <a:t>ان</a:t>
            </a:r>
            <a:r>
              <a:rPr lang="ar-SA" dirty="0" smtClean="0"/>
              <a:t> يكون الطالب ايجابيا ومشاركا فعالا في الموقف التعليمي </a:t>
            </a:r>
          </a:p>
          <a:p>
            <a:pPr algn="r"/>
            <a:r>
              <a:rPr lang="ar-SA" dirty="0" smtClean="0"/>
              <a:t>3-</a:t>
            </a:r>
            <a:r>
              <a:rPr lang="ar-SA" dirty="0" err="1" smtClean="0"/>
              <a:t>ان</a:t>
            </a:r>
            <a:r>
              <a:rPr lang="ar-SA" dirty="0" smtClean="0"/>
              <a:t> تكون </a:t>
            </a:r>
            <a:r>
              <a:rPr lang="ar-SA" dirty="0" err="1" smtClean="0"/>
              <a:t>ادارة</a:t>
            </a:r>
            <a:r>
              <a:rPr lang="ar-SA" dirty="0" smtClean="0"/>
              <a:t> الصف </a:t>
            </a:r>
            <a:r>
              <a:rPr lang="ar-SA" dirty="0" err="1" smtClean="0"/>
              <a:t>ادارة</a:t>
            </a:r>
            <a:r>
              <a:rPr lang="ar-SA" dirty="0" smtClean="0"/>
              <a:t> </a:t>
            </a:r>
            <a:r>
              <a:rPr lang="ar-SA" dirty="0" err="1" smtClean="0"/>
              <a:t>ديقراطية</a:t>
            </a:r>
            <a:r>
              <a:rPr lang="ar-SA" dirty="0" smtClean="0"/>
              <a:t> .</a:t>
            </a:r>
          </a:p>
          <a:p>
            <a:pPr algn="r"/>
            <a:r>
              <a:rPr lang="ar-SA" dirty="0" smtClean="0"/>
              <a:t>4-</a:t>
            </a:r>
            <a:r>
              <a:rPr lang="ar-SA" dirty="0" err="1" smtClean="0"/>
              <a:t>ان</a:t>
            </a:r>
            <a:r>
              <a:rPr lang="ar-SA" dirty="0" smtClean="0"/>
              <a:t> يكون الطالب قادرا على النقد والتحليل والتركيب والاستنتاج .</a:t>
            </a:r>
          </a:p>
          <a:p>
            <a:pPr algn="r"/>
            <a:r>
              <a:rPr lang="ar-SA" dirty="0" smtClean="0"/>
              <a:t>5- </a:t>
            </a:r>
            <a:r>
              <a:rPr lang="ar-SA" dirty="0" err="1" smtClean="0"/>
              <a:t>ان</a:t>
            </a:r>
            <a:r>
              <a:rPr lang="ar-SA" dirty="0" smtClean="0"/>
              <a:t> تثار الدافعية والتشويق والانتباه عند الطلاب </a:t>
            </a:r>
          </a:p>
          <a:p>
            <a:pPr algn="r"/>
            <a:r>
              <a:rPr lang="ar-SA" dirty="0" smtClean="0"/>
              <a:t>6- </a:t>
            </a:r>
            <a:r>
              <a:rPr lang="ar-SA" dirty="0" err="1" smtClean="0"/>
              <a:t>ان</a:t>
            </a:r>
            <a:r>
              <a:rPr lang="ar-SA" dirty="0" smtClean="0"/>
              <a:t> لا يكون الطالب في موقف المتلقي بل في موقف يعطي رأيه بكل صراحة ووضوح دون </a:t>
            </a:r>
            <a:r>
              <a:rPr lang="ar-SA" dirty="0" err="1" smtClean="0"/>
              <a:t>اكراه</a:t>
            </a:r>
            <a:r>
              <a:rPr lang="ar-SA" dirty="0" smtClean="0"/>
              <a:t> </a:t>
            </a:r>
          </a:p>
          <a:p>
            <a:pPr algn="r"/>
            <a:endParaRPr lang="ar-SA" dirty="0" smtClean="0"/>
          </a:p>
          <a:p>
            <a:pPr algn="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شروط التدريس الفعال </a:t>
            </a:r>
            <a:endParaRPr lang="en-US" dirty="0"/>
          </a:p>
        </p:txBody>
      </p:sp>
      <p:sp>
        <p:nvSpPr>
          <p:cNvPr id="3" name="Content Placeholder 2"/>
          <p:cNvSpPr>
            <a:spLocks noGrp="1"/>
          </p:cNvSpPr>
          <p:nvPr>
            <p:ph idx="1"/>
          </p:nvPr>
        </p:nvSpPr>
        <p:spPr/>
        <p:txBody>
          <a:bodyPr/>
          <a:lstStyle/>
          <a:p>
            <a:pPr algn="r"/>
            <a:r>
              <a:rPr lang="ar-SA" dirty="0" smtClean="0"/>
              <a:t>7-</a:t>
            </a:r>
            <a:r>
              <a:rPr lang="ar-SA" dirty="0" err="1" smtClean="0"/>
              <a:t>ان</a:t>
            </a:r>
            <a:r>
              <a:rPr lang="ar-SA" dirty="0" smtClean="0"/>
              <a:t> يتم التركيز على تنمية شخصية الطالب بشكل متكامل عقليا واجتماعيا وحسيا وحركيا .</a:t>
            </a:r>
          </a:p>
          <a:p>
            <a:pPr algn="r"/>
            <a:r>
              <a:rPr lang="ar-SA" dirty="0" smtClean="0"/>
              <a:t>8- </a:t>
            </a:r>
            <a:r>
              <a:rPr lang="ar-SA" dirty="0" smtClean="0"/>
              <a:t>إن </a:t>
            </a:r>
            <a:r>
              <a:rPr lang="ar-SA" dirty="0" smtClean="0"/>
              <a:t>تتصف المعلومات التي يحصل عليها الطلاب بالديمومة فترة طويلة دون </a:t>
            </a:r>
            <a:r>
              <a:rPr lang="ar-SA" dirty="0" smtClean="0"/>
              <a:t>نسيانها </a:t>
            </a:r>
            <a:endParaRPr lang="ar-SA" dirty="0" smtClean="0"/>
          </a:p>
          <a:p>
            <a:pPr algn="r"/>
            <a:r>
              <a:rPr lang="ar-SA" dirty="0" smtClean="0"/>
              <a:t>9- </a:t>
            </a:r>
            <a:r>
              <a:rPr lang="ar-SA" dirty="0" smtClean="0"/>
              <a:t>إن </a:t>
            </a:r>
            <a:r>
              <a:rPr lang="ar-SA" dirty="0" smtClean="0"/>
              <a:t>يتم مراعاة المستوى العقلي </a:t>
            </a:r>
            <a:r>
              <a:rPr lang="ar-SA" dirty="0" err="1" smtClean="0"/>
              <a:t>و</a:t>
            </a:r>
            <a:r>
              <a:rPr lang="ar-SA" dirty="0" smtClean="0"/>
              <a:t> </a:t>
            </a:r>
            <a:r>
              <a:rPr lang="ar-SA" dirty="0" smtClean="0"/>
              <a:t>ألتحصيلي </a:t>
            </a:r>
            <a:r>
              <a:rPr lang="ar-SA" dirty="0" smtClean="0"/>
              <a:t>والزمني للطلاب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TotalTime>
  <Words>1270</Words>
  <Application>Microsoft Office PowerPoint</Application>
  <PresentationFormat>On-screen Show (4:3)</PresentationFormat>
  <Paragraphs>121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التدريس الفعال </vt:lpstr>
      <vt:lpstr>التدريس الفعال </vt:lpstr>
      <vt:lpstr>مفهوم التدريس </vt:lpstr>
      <vt:lpstr>مفهوم التدريس</vt:lpstr>
      <vt:lpstr>مفهوم التدريس </vt:lpstr>
      <vt:lpstr>التدريس الفعال </vt:lpstr>
      <vt:lpstr>إبعاد التدريس الفعال </vt:lpstr>
      <vt:lpstr>شروط التدريس الفعال </vt:lpstr>
      <vt:lpstr>شروط التدريس الفعال </vt:lpstr>
      <vt:lpstr>مبادئ التدريس الفعال </vt:lpstr>
      <vt:lpstr>مبادئ التدريس الفعال </vt:lpstr>
      <vt:lpstr>مبادئ التدريس الفعال</vt:lpstr>
      <vt:lpstr>أبجديات التدريس الفعال </vt:lpstr>
      <vt:lpstr> مهارات اللازمة لتدريسي الفعال </vt:lpstr>
      <vt:lpstr>Slide 15</vt:lpstr>
      <vt:lpstr>Slide 16</vt:lpstr>
      <vt:lpstr>خصائص التدريس الفعال</vt:lpstr>
      <vt:lpstr>Slide 18</vt:lpstr>
      <vt:lpstr>طرائق وستراتيجيات التدريس الفعال</vt:lpstr>
      <vt:lpstr>التعلم الفعال </vt:lpstr>
      <vt:lpstr>العوامل التي تؤثر في التعلم الفعال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التدريس الفعال</dc:title>
  <dc:creator>hazm</dc:creator>
  <cp:lastModifiedBy>hazm</cp:lastModifiedBy>
  <cp:revision>36</cp:revision>
  <dcterms:created xsi:type="dcterms:W3CDTF">2017-12-17T18:36:36Z</dcterms:created>
  <dcterms:modified xsi:type="dcterms:W3CDTF">2017-12-18T20:25:22Z</dcterms:modified>
</cp:coreProperties>
</file>